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7"/>
  </p:handoutMasterIdLst>
  <p:sldIdLst>
    <p:sldId id="257" r:id="rId2"/>
    <p:sldId id="258" r:id="rId3"/>
    <p:sldId id="279" r:id="rId4"/>
    <p:sldId id="280" r:id="rId5"/>
    <p:sldId id="281" r:id="rId6"/>
    <p:sldId id="282" r:id="rId7"/>
    <p:sldId id="27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611F0-106E-4B64-909A-A6FA91085483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B4C3-F12C-419B-A126-834E880DB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 userDrawn="1"/>
        </p:nvSpPr>
        <p:spPr bwMode="auto">
          <a:xfrm>
            <a:off x="228600" y="579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 userDrawn="1"/>
        </p:nvSpPr>
        <p:spPr bwMode="auto">
          <a:xfrm>
            <a:off x="0" y="0"/>
            <a:ext cx="698500" cy="6858000"/>
          </a:xfrm>
          <a:prstGeom prst="rect">
            <a:avLst/>
          </a:prstGeom>
          <a:gradFill rotWithShape="0">
            <a:gsLst>
              <a:gs pos="0">
                <a:srgbClr val="A20101"/>
              </a:gs>
              <a:gs pos="50000">
                <a:srgbClr val="FF3300"/>
              </a:gs>
              <a:gs pos="100000">
                <a:srgbClr val="A2010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Line 4"/>
          <p:cNvSpPr>
            <a:spLocks noChangeShapeType="1"/>
          </p:cNvSpPr>
          <p:nvPr userDrawn="1"/>
        </p:nvSpPr>
        <p:spPr bwMode="auto">
          <a:xfrm>
            <a:off x="0" y="1497013"/>
            <a:ext cx="9144000" cy="26987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86413" y="2032000"/>
            <a:ext cx="3132137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68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47700" y="1219200"/>
            <a:ext cx="4044950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219200"/>
            <a:ext cx="4044950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968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219200"/>
            <a:ext cx="4044950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5050" y="1219200"/>
            <a:ext cx="4044950" cy="5122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DD9E-0553-4B81-ABBE-8EF50674738F}" type="datetimeFigureOut">
              <a:rPr lang="en-US" smtClean="0"/>
              <a:pPr/>
              <a:t>5/29/2015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1FE0-1D13-40C1-91F0-1C4AD95950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3886200"/>
            <a:ext cx="5638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600" b="1" dirty="0"/>
              <a:t>Chapter 2 – </a:t>
            </a:r>
            <a:r>
              <a:rPr lang="en-US" sz="3600" b="1" i="1" dirty="0"/>
              <a:t>Safety in Welding</a:t>
            </a:r>
          </a:p>
          <a:p>
            <a:pPr marL="0" indent="0" algn="ctr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number designation signifies the degree of hazard level: </a:t>
            </a:r>
          </a:p>
          <a:p>
            <a:endParaRPr lang="en-US" sz="2400" dirty="0"/>
          </a:p>
        </p:txBody>
      </p:sp>
      <p:graphicFrame>
        <p:nvGraphicFramePr>
          <p:cNvPr id="7194" name="Group 26"/>
          <p:cNvGraphicFramePr>
            <a:graphicFrameLocks noGrp="1"/>
          </p:cNvGraphicFramePr>
          <p:nvPr/>
        </p:nvGraphicFramePr>
        <p:xfrm>
          <a:off x="4038600" y="1978025"/>
          <a:ext cx="4876800" cy="3508375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Extreme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Serious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Slight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9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28875"/>
            <a:ext cx="25050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1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white label designating personal protective equipment uses a letter designating the appropriate personal protective equipment employees should wear while handling the material</a:t>
            </a:r>
          </a:p>
        </p:txBody>
      </p:sp>
      <p:graphicFrame>
        <p:nvGraphicFramePr>
          <p:cNvPr id="8243" name="Group 51"/>
          <p:cNvGraphicFramePr>
            <a:graphicFrameLocks noGrp="1"/>
          </p:cNvGraphicFramePr>
          <p:nvPr>
            <p:ph sz="half" idx="2"/>
          </p:nvPr>
        </p:nvGraphicFramePr>
        <p:xfrm>
          <a:off x="4845050" y="1003300"/>
          <a:ext cx="4044950" cy="5242562"/>
        </p:xfrm>
        <a:graphic>
          <a:graphicData uri="http://schemas.openxmlformats.org/drawingml/2006/table">
            <a:tbl>
              <a:tblPr/>
              <a:tblGrid>
                <a:gridCol w="833438"/>
                <a:gridCol w="3211512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 and gloves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glasses, gloves and an apron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face shield, gloves and an apron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glasses, gloves and a dust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glasses, gloves, apron and a dust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glasses, a vapor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splash goggles, gloves, apron and a vapor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safety glasses, gloves and a dust/vapor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splash goggles, gloves, apron and a dust/vapor respirator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airline hood or mask, gloves, full suit and boots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L-Z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custom PPE specified by employer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19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267200"/>
            <a:ext cx="17922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What types of clothing are recommended for welding?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Flame resistant wool or cotton material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clothing is preferred over light colors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Leathers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a flame resistant shop coat or apron for out-of position welding and for high amperage applications</a:t>
            </a:r>
            <a:endParaRPr lang="en-US" sz="2400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9200" y="1371600"/>
            <a:ext cx="2971800" cy="4941888"/>
            <a:chOff x="768" y="1373"/>
            <a:chExt cx="1872" cy="3113"/>
          </a:xfrm>
        </p:grpSpPr>
        <p:pic>
          <p:nvPicPr>
            <p:cNvPr id="44036" name="Picture 4" descr="C:\Users\Dave\Pictures\finished art\02\Figure 2-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5" y="1373"/>
              <a:ext cx="1513" cy="201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4042" name="TextBox 5"/>
            <p:cNvSpPr txBox="1">
              <a:spLocks noChangeArrowheads="1"/>
            </p:cNvSpPr>
            <p:nvPr/>
          </p:nvSpPr>
          <p:spPr bwMode="auto">
            <a:xfrm>
              <a:off x="768" y="3504"/>
              <a:ext cx="1872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flame resistant jacket, wool welding hat, high top leather safety shoes, and a passive style welding helmet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86400" y="1371600"/>
            <a:ext cx="3048000" cy="4876800"/>
            <a:chOff x="3456" y="864"/>
            <a:chExt cx="1920" cy="3072"/>
          </a:xfrm>
        </p:grpSpPr>
        <p:pic>
          <p:nvPicPr>
            <p:cNvPr id="44039" name="Picture 5" descr="C:\Users\Dave\Pictures\finished art\02\Figure 2-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9" y="864"/>
              <a:ext cx="1513" cy="201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4044" name="TextBox 8"/>
            <p:cNvSpPr txBox="1">
              <a:spLocks noChangeArrowheads="1"/>
            </p:cNvSpPr>
            <p:nvPr/>
          </p:nvSpPr>
          <p:spPr bwMode="auto">
            <a:xfrm>
              <a:off x="3456" y="2954"/>
              <a:ext cx="1920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leather jacket, gauntlet style welding gloves, insulating heat shield and an auto darkening welding helmet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Are there any types of clothing that should not be worn?</a:t>
            </a:r>
            <a:endParaRPr lang="en-US" sz="36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Nylon, polyester, and rayon clothing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wear frayed clothing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 toe shoes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Shorts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What types of protection are required for hands and feet?</a:t>
            </a:r>
            <a:endParaRPr lang="en-US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Hands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Gauntlet style welding glove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Lighter weight gloves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Feet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High top steel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boots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sz="3600" i="1" dirty="0"/>
              <a:t>What types of head protection are needed?</a:t>
            </a:r>
            <a:endParaRPr lang="en-US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Welding helmet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hat made of a flame resistant material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plugs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What eye protection is required for welding?</a:t>
            </a:r>
            <a:endParaRPr 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Safety glasses 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Welding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helmet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face shield for grinding, cutting and oxy-fuel welding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7" name="Picture 4" descr="C:\Users\Dave\Pictures\finished art\02\Figure 2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48287" y="2637631"/>
            <a:ext cx="3038475" cy="2286000"/>
          </a:xfrm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Arc Flash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Ultraviolet light rays produced by the welding arc can damage the welder’s eyes. Exposure of the eyes to arc rays can result in a burning and blistering of the sensitive membrane of the eye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(Note) Arc flash may take several hours to cause discomfort.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Recommended Lens Shades For The Common Arc Welding Processes 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057400" y="2819400"/>
          <a:ext cx="4848225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3" imgW="4848225" imgH="3238500" progId="MSGraph.Chart.8">
                  <p:embed/>
                </p:oleObj>
              </mc:Choice>
              <mc:Fallback>
                <p:oleObj name="Chart" r:id="rId3" imgW="4848225" imgH="323850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4848225" cy="322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sz="3600" i="1" dirty="0"/>
              <a:t>Who is responsible for a safe workplace?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endParaRPr lang="en-US" sz="2800" b="1" dirty="0" smtClean="0"/>
          </a:p>
          <a:p>
            <a:r>
              <a:rPr lang="en-US" sz="2800" b="1" smtClean="0"/>
              <a:t>Occupational </a:t>
            </a:r>
            <a:r>
              <a:rPr lang="en-US" sz="2800" b="1" dirty="0" smtClean="0"/>
              <a:t>Safety </a:t>
            </a:r>
            <a:r>
              <a:rPr lang="en-US" sz="2800" b="1" dirty="0"/>
              <a:t>and Health Association (OSHA)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National </a:t>
            </a:r>
            <a:r>
              <a:rPr lang="en-US" sz="2800" b="1" dirty="0"/>
              <a:t>Institute for Occupational Safety and Health (NIOSH)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Hazard </a:t>
            </a:r>
            <a:r>
              <a:rPr lang="en-US" sz="2800" b="1" dirty="0"/>
              <a:t>Communication Standard (HCS)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Material </a:t>
            </a:r>
            <a:r>
              <a:rPr lang="en-US" sz="2800" b="1" dirty="0"/>
              <a:t>Safety Data Sheets (MSDS</a:t>
            </a:r>
            <a:r>
              <a:rPr lang="en-US" sz="2800" b="1" dirty="0" smtClean="0"/>
              <a:t>)</a:t>
            </a:r>
          </a:p>
          <a:p>
            <a:pPr lvl="1">
              <a:buNone/>
            </a:pPr>
            <a:r>
              <a:rPr lang="en-US" sz="2000" b="1" dirty="0">
                <a:solidFill>
                  <a:srgbClr val="CC3300"/>
                </a:solidFill>
              </a:rPr>
              <a:t/>
            </a:r>
            <a:br>
              <a:rPr lang="en-US" sz="2000" b="1" dirty="0">
                <a:solidFill>
                  <a:srgbClr val="CC3300"/>
                </a:solidFill>
              </a:rPr>
            </a:b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Recommended Lens Shades For Oxy-Fuel Cutting and Welding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304800" y="2514600"/>
          <a:ext cx="411321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3" imgW="5305425" imgH="3533775" progId="MSGraph.Chart.8">
                  <p:embed/>
                </p:oleObj>
              </mc:Choice>
              <mc:Fallback>
                <p:oleObj name="Chart" r:id="rId3" imgW="5305425" imgH="353377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4113213" cy="274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419600" y="2514600"/>
          <a:ext cx="445135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5" imgW="5486400" imgH="3381375" progId="MSGraph.Chart.8">
                  <p:embed/>
                </p:oleObj>
              </mc:Choice>
              <mc:Fallback>
                <p:oleObj name="Chart" r:id="rId5" imgW="5486400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14600"/>
                        <a:ext cx="445135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What are the electrical hazards for the welder?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Primary Input Power 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used to operate the welding power source and electrical tools (grinders, drills, radios, etc). It is always in the form of alternating current.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Secondary Welding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Output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current flow used to arc weld.  The amount of flow is     controlled by the welding power source.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 What is the significance of properly grounded connections?</a:t>
            </a:r>
            <a:endParaRPr lang="en-US" sz="3600" dirty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66975" y="2416175"/>
          <a:ext cx="4208463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3" imgW="4207680" imgH="2893320" progId="AcroExch.Document.7">
                  <p:embed/>
                </p:oleObj>
              </mc:Choice>
              <mc:Fallback>
                <p:oleObj name="Acrobat Document" r:id="rId3" imgW="4207680" imgH="289332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2416175"/>
                        <a:ext cx="4208463" cy="289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safety, in case of electrical wire damage, all electrical equipment must be grounded</a:t>
            </a:r>
            <a:endParaRPr lang="en-US" dirty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66975" y="2416175"/>
          <a:ext cx="4208463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Acrobat Document" r:id="rId3" imgW="4207680" imgH="2893320" progId="AcroExch.Document.7">
                  <p:embed/>
                </p:oleObj>
              </mc:Choice>
              <mc:Fallback>
                <p:oleObj name="Acrobat Document" r:id="rId3" imgW="4207680" imgH="289332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2416175"/>
                        <a:ext cx="4208463" cy="289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What is the significance of secondary welding output?</a:t>
            </a:r>
            <a:endParaRPr lang="en-US" sz="3600" dirty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2136775"/>
          <a:ext cx="4344988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Acrobat Document" r:id="rId3" imgW="4627080" imgH="3451680" progId="AcroExch.Document.7">
                  <p:embed/>
                </p:oleObj>
              </mc:Choice>
              <mc:Fallback>
                <p:oleObj name="Acrobat Document" r:id="rId3" imgW="4627080" imgH="345168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6775"/>
                        <a:ext cx="4344988" cy="324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Electrical </a:t>
            </a:r>
            <a:r>
              <a:rPr lang="en-US" sz="2800" dirty="0"/>
              <a:t>current flow of a Gas Metal Arc Welding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Important Steps For Electrical Safety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Keep body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clothes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dry!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Never weld while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standing in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having contact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water or damp surfaces!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Repair or replace damaged or worn insulators!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Never operate ungrounded equipment with non-insulated cases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you are done welding always remember to turn your machine off.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OSHA created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prevent work related injuries, illnesses and deaths by issuing and enforcing rules (called standards) for work place safety and health.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National Institute for Occupational Safety and Health (NIOSH)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a research agency whose purpose is to determine the major types of hazards in the work place and ways of controlling them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Hazard Communication Standard (HCS)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OSHA’s program that requires development of a hazard communication program whereby all employers with hazardous chemicals in their work place must have labels and MSDS sheets for their workers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Material Safety Data Sheets (MSDS)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(MSDS) sheets contain information such as physical data (melting point, boiling point, flash point, etc..),  toxicity, health effects, first aid, reactivity, storage, disposal, protective equipment, and spill-handling procedures.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sets the standard by which all welding equipment should be  manufactured by???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ANSI     </a:t>
            </a:r>
          </a:p>
          <a:p>
            <a:pPr>
              <a:buNone/>
            </a:pPr>
            <a:r>
              <a:rPr lang="en-US" dirty="0" smtClean="0"/>
              <a:t>     (American National Standards Institute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3600" i="1" dirty="0"/>
              <a:t>How can an employer meet hazard requirements?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C3300"/>
                </a:solidFill>
              </a:rPr>
              <a:t>Hazardous Materials Identification System (HMIS)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C3300"/>
                </a:solidFill>
              </a:rPr>
              <a:t>Personal Protective Equipment (PPE)</a:t>
            </a:r>
            <a:endParaRPr lang="en-US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Four color codes used by HMIS simplify identification of the types of hazards and the colors they represent: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CC3300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85800" y="2286000"/>
          <a:ext cx="8062913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3724560" imgH="1484640" progId="AcroExch.Document.7">
                  <p:embed/>
                </p:oleObj>
              </mc:Choice>
              <mc:Fallback>
                <p:oleObj name="Acrobat Document" r:id="rId3" imgW="3724560" imgH="148464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8062913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761</Words>
  <Application>Microsoft Office PowerPoint</Application>
  <PresentationFormat>On-screen Show (4:3)</PresentationFormat>
  <Paragraphs>131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Acrobat Document</vt:lpstr>
      <vt:lpstr>Chart</vt:lpstr>
      <vt:lpstr>PowerPoint Presentation</vt:lpstr>
      <vt:lpstr>Who is responsible for a safe workplace?</vt:lpstr>
      <vt:lpstr>What was OSHA created to do?</vt:lpstr>
      <vt:lpstr>National Institute for Occupational Safety and Health (NIOSH) </vt:lpstr>
      <vt:lpstr>   Hazard Communication Standard (HCS) </vt:lpstr>
      <vt:lpstr>  Material Safety Data Sheets (MSDS) </vt:lpstr>
      <vt:lpstr>  Who sets the standard by which all welding equipment should be  manufactured by???</vt:lpstr>
      <vt:lpstr>How can an employer meet hazard requirements?</vt:lpstr>
      <vt:lpstr>  Four color codes used by HMIS simplify identification of the types of hazards and the colors they represent: </vt:lpstr>
      <vt:lpstr>PowerPoint Presentation</vt:lpstr>
      <vt:lpstr>PowerPoint Presentation</vt:lpstr>
      <vt:lpstr>What types of clothing are recommended for welding?</vt:lpstr>
      <vt:lpstr>PowerPoint Presentation</vt:lpstr>
      <vt:lpstr>Are there any types of clothing that should not be worn?</vt:lpstr>
      <vt:lpstr>What types of protection are required for hands and feet?</vt:lpstr>
      <vt:lpstr>What types of head protection are needed?</vt:lpstr>
      <vt:lpstr>What eye protection is required for welding?</vt:lpstr>
      <vt:lpstr>Arc Flash</vt:lpstr>
      <vt:lpstr>PowerPoint Presentation</vt:lpstr>
      <vt:lpstr>PowerPoint Presentation</vt:lpstr>
      <vt:lpstr>What are the electrical hazards for the welder?</vt:lpstr>
      <vt:lpstr> What is the significance of properly grounded connections?</vt:lpstr>
      <vt:lpstr>For safety, in case of electrical wire damage, all electrical equipment must be grounded</vt:lpstr>
      <vt:lpstr>What is the significance of secondary welding output?</vt:lpstr>
      <vt:lpstr>Important Steps For Electrical Safety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HP8470p</cp:lastModifiedBy>
  <cp:revision>34</cp:revision>
  <dcterms:created xsi:type="dcterms:W3CDTF">2012-04-17T02:22:06Z</dcterms:created>
  <dcterms:modified xsi:type="dcterms:W3CDTF">2015-05-29T15:01:50Z</dcterms:modified>
</cp:coreProperties>
</file>